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57"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032" y="-2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A6600F-DF80-435D-9B07-F6349AE3C57E}"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5E470-619A-474A-AB3A-F605C1FB550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A6600F-DF80-435D-9B07-F6349AE3C57E}"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5E470-619A-474A-AB3A-F605C1FB550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A6600F-DF80-435D-9B07-F6349AE3C57E}"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5E470-619A-474A-AB3A-F605C1FB550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A6600F-DF80-435D-9B07-F6349AE3C57E}"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5E470-619A-474A-AB3A-F605C1FB550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D2A6600F-DF80-435D-9B07-F6349AE3C57E}"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5E470-619A-474A-AB3A-F605C1FB550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A6600F-DF80-435D-9B07-F6349AE3C57E}" type="datetimeFigureOut">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55E470-619A-474A-AB3A-F605C1FB550C}"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A6600F-DF80-435D-9B07-F6349AE3C57E}" type="datetimeFigureOut">
              <a:rPr lang="en-US" smtClean="0"/>
              <a:t>12/17/2013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55E470-619A-474A-AB3A-F605C1FB550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A6600F-DF80-435D-9B07-F6349AE3C57E}" type="datetimeFigureOut">
              <a:rPr lang="en-US" smtClean="0"/>
              <a:t>12/17/2013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55E470-619A-474A-AB3A-F605C1FB550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A6600F-DF80-435D-9B07-F6349AE3C57E}" type="datetimeFigureOut">
              <a:rPr lang="en-US" smtClean="0"/>
              <a:t>12/17/2013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55E470-619A-474A-AB3A-F605C1FB550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2A6600F-DF80-435D-9B07-F6349AE3C57E}" type="datetimeFigureOut">
              <a:rPr lang="en-US" smtClean="0"/>
              <a:t>12/17/2013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B55E470-619A-474A-AB3A-F605C1FB550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A6600F-DF80-435D-9B07-F6349AE3C57E}" type="datetimeFigureOut">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55E470-619A-474A-AB3A-F605C1FB550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D2A6600F-DF80-435D-9B07-F6349AE3C57E}" type="datetimeFigureOut">
              <a:rPr lang="en-US" smtClean="0"/>
              <a:t>12/17/2013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B55E470-619A-474A-AB3A-F605C1FB550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wes.org/ewenr/00may/practical.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524222" y="1244817"/>
            <a:ext cx="5648623" cy="1851657"/>
          </a:xfrm>
        </p:spPr>
        <p:txBody>
          <a:bodyPr>
            <a:noAutofit/>
          </a:bodyPr>
          <a:lstStyle/>
          <a:p>
            <a:r>
              <a:rPr lang="en-US" sz="2000" dirty="0" smtClean="0"/>
              <a:t>What are the post revolution norms or expectations of Iranian societal institutions such as schools, religion, families, and government, and how did they impact the citizens of Iran, the U.S., and/or the rest of the world?</a:t>
            </a:r>
            <a:endParaRPr lang="en-US" sz="2000" dirty="0"/>
          </a:p>
        </p:txBody>
      </p:sp>
      <p:sp>
        <p:nvSpPr>
          <p:cNvPr id="3" name="Subtitle 2"/>
          <p:cNvSpPr>
            <a:spLocks noGrp="1"/>
          </p:cNvSpPr>
          <p:nvPr>
            <p:ph type="subTitle" idx="1"/>
          </p:nvPr>
        </p:nvSpPr>
        <p:spPr/>
        <p:txBody>
          <a:bodyPr>
            <a:normAutofit/>
          </a:bodyPr>
          <a:lstStyle/>
          <a:p>
            <a:r>
              <a:rPr lang="en-US" sz="1800" dirty="0" smtClean="0">
                <a:solidFill>
                  <a:schemeClr val="tx1"/>
                </a:solidFill>
              </a:rPr>
              <a:t>Sheridan Wood</a:t>
            </a:r>
            <a:endParaRPr lang="en-US" sz="1800" dirty="0">
              <a:solidFill>
                <a:schemeClr val="tx1"/>
              </a:solidFill>
            </a:endParaRPr>
          </a:p>
        </p:txBody>
      </p:sp>
    </p:spTree>
    <p:extLst>
      <p:ext uri="{BB962C8B-B14F-4D97-AF65-F5344CB8AC3E}">
        <p14:creationId xmlns:p14="http://schemas.microsoft.com/office/powerpoint/2010/main" val="27444544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a:t>
            </a:r>
            <a:endParaRPr lang="en-US" dirty="0"/>
          </a:p>
        </p:txBody>
      </p:sp>
      <p:sp>
        <p:nvSpPr>
          <p:cNvPr id="3" name="Content Placeholder 2"/>
          <p:cNvSpPr>
            <a:spLocks noGrp="1"/>
          </p:cNvSpPr>
          <p:nvPr>
            <p:ph idx="1"/>
          </p:nvPr>
        </p:nvSpPr>
        <p:spPr>
          <a:xfrm>
            <a:off x="457200" y="1600200"/>
            <a:ext cx="5029200" cy="4800600"/>
          </a:xfrm>
        </p:spPr>
        <p:txBody>
          <a:bodyPr>
            <a:normAutofit fontScale="25000" lnSpcReduction="20000"/>
          </a:bodyPr>
          <a:lstStyle/>
          <a:p>
            <a:pPr marL="0" indent="0">
              <a:buNone/>
            </a:pPr>
            <a:r>
              <a:rPr lang="en-US" sz="8000" dirty="0" smtClean="0"/>
              <a:t>•  Iran is a theocratic republic. </a:t>
            </a:r>
          </a:p>
          <a:p>
            <a:pPr marL="0" indent="0">
              <a:buNone/>
            </a:pPr>
            <a:r>
              <a:rPr lang="en-US" sz="8000" dirty="0" smtClean="0"/>
              <a:t>•  Iran's supreme religious leader is </a:t>
            </a:r>
            <a:r>
              <a:rPr lang="en-US" sz="8000" dirty="0"/>
              <a:t> </a:t>
            </a:r>
            <a:r>
              <a:rPr lang="en-US" sz="8000" dirty="0" smtClean="0"/>
              <a:t> Ayatollah Ali </a:t>
            </a:r>
            <a:r>
              <a:rPr lang="en-US" sz="8000" dirty="0" err="1" smtClean="0"/>
              <a:t>Hoseini</a:t>
            </a:r>
            <a:r>
              <a:rPr lang="en-US" sz="8000" dirty="0" smtClean="0"/>
              <a:t>-Khamenei, who is the head of state.</a:t>
            </a:r>
          </a:p>
          <a:p>
            <a:pPr marL="0" indent="0">
              <a:buNone/>
            </a:pPr>
            <a:r>
              <a:rPr lang="en-US" sz="8000" dirty="0" smtClean="0"/>
              <a:t>•  The 86-member Assembly of Experts contains clerics who are responsible for electing the supreme leader, observing his actions, and removing him if he’s not fulfilling his role. </a:t>
            </a:r>
          </a:p>
          <a:p>
            <a:pPr marL="0" indent="0">
              <a:buNone/>
            </a:pPr>
            <a:r>
              <a:rPr lang="en-US" sz="8000" dirty="0" smtClean="0"/>
              <a:t>•  The supreme leader appoints the 12-member Guardian Council to serve six-year terms. </a:t>
            </a:r>
          </a:p>
          <a:p>
            <a:pPr marL="0" indent="0">
              <a:buNone/>
            </a:pPr>
            <a:r>
              <a:rPr lang="en-US" sz="8000" dirty="0" smtClean="0"/>
              <a:t>•  The council approves candidates for president, assigns judicial authorities, and has authority over the constitution. </a:t>
            </a:r>
          </a:p>
          <a:p>
            <a:pPr marL="0" indent="0">
              <a:buNone/>
            </a:pPr>
            <a:r>
              <a:rPr lang="en-US" sz="8000" dirty="0" smtClean="0"/>
              <a:t>•  The president is the head of government and is directly elected by popular vote to serve a four-year term.</a:t>
            </a:r>
          </a:p>
          <a:p>
            <a:endParaRPr lang="en-US" sz="7200" dirty="0" smtClean="0"/>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2449" y="2057400"/>
            <a:ext cx="27432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6670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Schools</a:t>
            </a:r>
            <a:endParaRPr lang="en-US" dirty="0"/>
          </a:p>
        </p:txBody>
      </p:sp>
      <p:sp>
        <p:nvSpPr>
          <p:cNvPr id="3" name="Content Placeholder 2"/>
          <p:cNvSpPr>
            <a:spLocks noGrp="1"/>
          </p:cNvSpPr>
          <p:nvPr>
            <p:ph idx="1"/>
          </p:nvPr>
        </p:nvSpPr>
        <p:spPr>
          <a:xfrm>
            <a:off x="457200" y="1447800"/>
            <a:ext cx="4114800" cy="5029200"/>
          </a:xfrm>
        </p:spPr>
        <p:txBody>
          <a:bodyPr>
            <a:noAutofit/>
          </a:bodyPr>
          <a:lstStyle/>
          <a:p>
            <a:pPr>
              <a:buFont typeface="Arial"/>
              <a:buChar char="•"/>
            </a:pPr>
            <a:r>
              <a:rPr lang="en-US" sz="1600" dirty="0"/>
              <a:t>Iran's education system underwent a dramatic process of </a:t>
            </a:r>
            <a:r>
              <a:rPr lang="en-US" sz="1600" dirty="0" err="1" smtClean="0"/>
              <a:t>Islamization</a:t>
            </a:r>
            <a:r>
              <a:rPr lang="en-US" sz="1600" dirty="0" smtClean="0"/>
              <a:t>.</a:t>
            </a:r>
          </a:p>
          <a:p>
            <a:pPr>
              <a:buFont typeface="Arial"/>
              <a:buChar char="•"/>
            </a:pPr>
            <a:r>
              <a:rPr lang="en-US" sz="1600" dirty="0" smtClean="0"/>
              <a:t> </a:t>
            </a:r>
            <a:r>
              <a:rPr lang="en-US" sz="1600" dirty="0"/>
              <a:t>Schools and universities were viewed as </a:t>
            </a:r>
            <a:r>
              <a:rPr lang="en-US" sz="1600" dirty="0" smtClean="0"/>
              <a:t>important </a:t>
            </a:r>
            <a:r>
              <a:rPr lang="en-US" sz="1600" dirty="0"/>
              <a:t>for re-educating the </a:t>
            </a:r>
            <a:r>
              <a:rPr lang="en-US" sz="1600" dirty="0" smtClean="0"/>
              <a:t>people </a:t>
            </a:r>
            <a:r>
              <a:rPr lang="en-US" sz="1600" dirty="0"/>
              <a:t>and </a:t>
            </a:r>
            <a:r>
              <a:rPr lang="en-US" sz="1600" dirty="0" smtClean="0"/>
              <a:t>spreading </a:t>
            </a:r>
            <a:r>
              <a:rPr lang="en-US" sz="1600" dirty="0"/>
              <a:t>the ideals of the revolution</a:t>
            </a:r>
            <a:r>
              <a:rPr lang="en-US" sz="1600" dirty="0" smtClean="0"/>
              <a:t>.</a:t>
            </a:r>
          </a:p>
          <a:p>
            <a:pPr>
              <a:buFont typeface="Arial"/>
              <a:buChar char="•"/>
            </a:pPr>
            <a:r>
              <a:rPr lang="en-US" sz="1600" dirty="0" smtClean="0"/>
              <a:t> </a:t>
            </a:r>
            <a:r>
              <a:rPr lang="en-US" sz="1600" dirty="0"/>
              <a:t>Academics who did not embrace the revolution and pledge loyalty to its leaders were </a:t>
            </a:r>
            <a:r>
              <a:rPr lang="en-US" sz="1600" dirty="0" smtClean="0"/>
              <a:t>removed from </a:t>
            </a:r>
            <a:r>
              <a:rPr lang="en-US" sz="1600" dirty="0"/>
              <a:t>educational institutions.</a:t>
            </a:r>
          </a:p>
          <a:p>
            <a:pPr>
              <a:buFont typeface="Arial"/>
              <a:buChar char="•"/>
            </a:pPr>
            <a:r>
              <a:rPr lang="en-US" sz="1600" dirty="0"/>
              <a:t>After </a:t>
            </a:r>
            <a:r>
              <a:rPr lang="en-US" sz="1600" dirty="0" smtClean="0"/>
              <a:t>1983, </a:t>
            </a:r>
            <a:r>
              <a:rPr lang="en-US" sz="1600" dirty="0"/>
              <a:t>the demand for higher education increased significantly, pressing the government </a:t>
            </a:r>
            <a:r>
              <a:rPr lang="en-US" sz="1600" dirty="0" smtClean="0"/>
              <a:t>to apply </a:t>
            </a:r>
            <a:r>
              <a:rPr lang="en-US" sz="1600" dirty="0"/>
              <a:t>some reforms</a:t>
            </a:r>
            <a:r>
              <a:rPr lang="en-US" sz="1600" dirty="0" smtClean="0"/>
              <a:t>.</a:t>
            </a:r>
          </a:p>
          <a:p>
            <a:pPr>
              <a:buFont typeface="Arial"/>
              <a:buChar char="•"/>
            </a:pPr>
            <a:r>
              <a:rPr lang="en-US" sz="1600" dirty="0" smtClean="0"/>
              <a:t>Before </a:t>
            </a:r>
            <a:r>
              <a:rPr lang="en-US" sz="1600" dirty="0"/>
              <a:t>1989, privately owned colleges and universities were not allowed to operate in </a:t>
            </a:r>
            <a:r>
              <a:rPr lang="en-US" sz="1600" dirty="0" smtClean="0"/>
              <a:t>Iran, but, </a:t>
            </a:r>
            <a:r>
              <a:rPr lang="en-US" sz="1600" dirty="0"/>
              <a:t>a change in policy that year </a:t>
            </a:r>
            <a:r>
              <a:rPr lang="en-US" sz="1600" dirty="0" smtClean="0"/>
              <a:t>allowed private </a:t>
            </a:r>
            <a:r>
              <a:rPr lang="en-US" sz="1600" dirty="0"/>
              <a:t>institutions to offer courses for the first time since the shah was overthrown.</a:t>
            </a:r>
          </a:p>
        </p:txBody>
      </p:sp>
      <p:pic>
        <p:nvPicPr>
          <p:cNvPr id="4" name="Picture 3"/>
          <p:cNvPicPr>
            <a:picLocks noChangeAspect="1"/>
          </p:cNvPicPr>
          <p:nvPr/>
        </p:nvPicPr>
        <p:blipFill>
          <a:blip r:embed="rId2"/>
          <a:stretch>
            <a:fillRect/>
          </a:stretch>
        </p:blipFill>
        <p:spPr>
          <a:xfrm>
            <a:off x="5029200" y="2362200"/>
            <a:ext cx="3564467" cy="2673350"/>
          </a:xfrm>
          <a:prstGeom prst="rect">
            <a:avLst/>
          </a:prstGeom>
        </p:spPr>
      </p:pic>
    </p:spTree>
    <p:extLst>
      <p:ext uri="{BB962C8B-B14F-4D97-AF65-F5344CB8AC3E}">
        <p14:creationId xmlns:p14="http://schemas.microsoft.com/office/powerpoint/2010/main" val="2177280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Family </a:t>
            </a:r>
            <a:endParaRPr lang="en-US" dirty="0"/>
          </a:p>
        </p:txBody>
      </p:sp>
      <p:sp>
        <p:nvSpPr>
          <p:cNvPr id="3" name="Content Placeholder 2"/>
          <p:cNvSpPr>
            <a:spLocks noGrp="1"/>
          </p:cNvSpPr>
          <p:nvPr>
            <p:ph idx="1"/>
          </p:nvPr>
        </p:nvSpPr>
        <p:spPr>
          <a:xfrm>
            <a:off x="304800" y="1066800"/>
            <a:ext cx="4648200" cy="5562600"/>
          </a:xfrm>
        </p:spPr>
        <p:txBody>
          <a:bodyPr>
            <a:normAutofit lnSpcReduction="10000"/>
          </a:bodyPr>
          <a:lstStyle/>
          <a:p>
            <a:pPr marL="0" indent="0">
              <a:buNone/>
            </a:pPr>
            <a:r>
              <a:rPr lang="en-US" sz="1800" dirty="0" smtClean="0"/>
              <a:t>• The family unit is strong in Iran and provides its members with a sense of identity and security.</a:t>
            </a:r>
          </a:p>
          <a:p>
            <a:pPr marL="0" indent="0">
              <a:buNone/>
            </a:pPr>
            <a:r>
              <a:rPr lang="en-US" sz="1800" dirty="0" smtClean="0"/>
              <a:t>• Families have found ways to balance Westernization with their outdated social beliefs. </a:t>
            </a:r>
          </a:p>
          <a:p>
            <a:pPr marL="0" indent="0">
              <a:buNone/>
            </a:pPr>
            <a:r>
              <a:rPr lang="en-US" sz="1800" dirty="0" smtClean="0"/>
              <a:t>• The average number of children is between two and three.</a:t>
            </a:r>
          </a:p>
          <a:p>
            <a:pPr marL="0" indent="0">
              <a:buNone/>
            </a:pPr>
            <a:r>
              <a:rPr lang="en-US" sz="1800" dirty="0" smtClean="0"/>
              <a:t>• The elderly are greatly respected by younger family members.</a:t>
            </a:r>
          </a:p>
          <a:p>
            <a:pPr marL="0" indent="0">
              <a:buNone/>
            </a:pPr>
            <a:r>
              <a:rPr lang="en-US" sz="2400" dirty="0" smtClean="0">
                <a:latin typeface="+mj-lt"/>
              </a:rPr>
              <a:t>      HOW DID THIS AFFECT CITIZENS OF IRAN/US/WORLD?</a:t>
            </a:r>
          </a:p>
          <a:p>
            <a:pPr marL="0" indent="0">
              <a:buNone/>
            </a:pPr>
            <a:r>
              <a:rPr lang="en-US" sz="1800" dirty="0"/>
              <a:t>~</a:t>
            </a:r>
            <a:r>
              <a:rPr lang="en-US" sz="1800" dirty="0" smtClean="0"/>
              <a:t>All these factors affected from the post-revolution affected a lot of the world. </a:t>
            </a:r>
          </a:p>
          <a:p>
            <a:r>
              <a:rPr lang="en-US" sz="1800" dirty="0" smtClean="0"/>
              <a:t>~It affected citizens everyday lifestyle in Iran.</a:t>
            </a:r>
          </a:p>
          <a:p>
            <a:r>
              <a:rPr lang="en-US" sz="1800" dirty="0" smtClean="0"/>
              <a:t>~It affected the U.S.’s interactions with Iran, and other countries collaborations with Iran.</a:t>
            </a:r>
            <a:endParaRPr 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1438" y="2209800"/>
            <a:ext cx="2873884"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876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cites</a:t>
            </a:r>
            <a:endParaRPr lang="en-US" dirty="0"/>
          </a:p>
        </p:txBody>
      </p:sp>
      <p:sp>
        <p:nvSpPr>
          <p:cNvPr id="3" name="Content Placeholder 2"/>
          <p:cNvSpPr>
            <a:spLocks noGrp="1"/>
          </p:cNvSpPr>
          <p:nvPr>
            <p:ph idx="1"/>
          </p:nvPr>
        </p:nvSpPr>
        <p:spPr/>
        <p:txBody>
          <a:bodyPr/>
          <a:lstStyle/>
          <a:p>
            <a:pPr>
              <a:buFont typeface="Arial"/>
              <a:buChar char="•"/>
            </a:pPr>
            <a:r>
              <a:rPr lang="en-US" dirty="0" smtClean="0"/>
              <a:t>NC Wise Owl</a:t>
            </a:r>
          </a:p>
          <a:p>
            <a:pPr>
              <a:buFont typeface="Arial"/>
              <a:buChar char="•"/>
            </a:pPr>
            <a:r>
              <a:rPr lang="en-US" dirty="0">
                <a:hlinkClick r:id="rId2"/>
              </a:rPr>
              <a:t>http://www.wes.org/ewenr/00may/</a:t>
            </a:r>
            <a:r>
              <a:rPr lang="en-US" dirty="0" smtClean="0">
                <a:hlinkClick r:id="rId2"/>
              </a:rPr>
              <a:t>practical.htm</a:t>
            </a:r>
            <a:endParaRPr lang="en-US" dirty="0" smtClean="0"/>
          </a:p>
          <a:p>
            <a:pPr>
              <a:buFont typeface="Arial"/>
              <a:buChar char="•"/>
            </a:pPr>
            <a:r>
              <a:rPr lang="en-US" dirty="0" smtClean="0"/>
              <a:t>Google images</a:t>
            </a:r>
            <a:endParaRPr lang="en-US" dirty="0"/>
          </a:p>
        </p:txBody>
      </p:sp>
    </p:spTree>
    <p:extLst>
      <p:ext uri="{BB962C8B-B14F-4D97-AF65-F5344CB8AC3E}">
        <p14:creationId xmlns:p14="http://schemas.microsoft.com/office/powerpoint/2010/main" val="184289666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181</TotalTime>
  <Words>382</Words>
  <Application>Microsoft Office PowerPoint</Application>
  <PresentationFormat>On-screen Show (4:3)</PresentationFormat>
  <Paragraphs>28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Angles</vt:lpstr>
      <vt:lpstr>What are the post revolution norms or expectations of Iranian societal institutions such as schools, religion, families, and government, and how did they impact the citizens of Iran, the U.S., and/or the rest of the world?</vt:lpstr>
      <vt:lpstr>Government</vt:lpstr>
      <vt:lpstr>Schools</vt:lpstr>
      <vt:lpstr> Family </vt:lpstr>
      <vt:lpstr>cites</vt:lpstr>
    </vt:vector>
  </TitlesOfParts>
  <Company>Wake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post revolution norms or expectations of Iranian societal institutions such as schools, religion, families, and government, and how did they impact the citizens of Iran, the U.S., and/or the rest of the world?</dc:title>
  <dc:creator>9250443</dc:creator>
  <cp:lastModifiedBy>9250443</cp:lastModifiedBy>
  <cp:revision>7</cp:revision>
  <dcterms:created xsi:type="dcterms:W3CDTF">2013-12-13T17:28:31Z</dcterms:created>
  <dcterms:modified xsi:type="dcterms:W3CDTF">2013-12-17T16:37:41Z</dcterms:modified>
</cp:coreProperties>
</file>